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797675" cy="99282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8" roundtripDataSignature="AMtx7miDOaLIC53Mt44Ldp+SWf764eZm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958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2717" y="0"/>
            <a:ext cx="2944958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1339"/>
            <a:ext cx="2944958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2717" y="9431339"/>
            <a:ext cx="2944958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cs-CZ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4" name="Google Shape;104;p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7" name="Google Shape;157;p1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bbca46225e_0_2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bbca46225e_0_2:notes"/>
          <p:cNvSpPr txBox="1"/>
          <p:nvPr>
            <p:ph idx="1" type="body"/>
          </p:nvPr>
        </p:nvSpPr>
        <p:spPr>
          <a:xfrm>
            <a:off x="906141" y="4716464"/>
            <a:ext cx="4985400" cy="4467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3bbca46225e_0_2:notes"/>
          <p:cNvSpPr txBox="1"/>
          <p:nvPr>
            <p:ph idx="12" type="sldNum"/>
          </p:nvPr>
        </p:nvSpPr>
        <p:spPr>
          <a:xfrm>
            <a:off x="3852717" y="9431339"/>
            <a:ext cx="29451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2945bd44dd_0_2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0" name="Google Shape;170;g32945bd44dd_0_2:notes"/>
          <p:cNvSpPr txBox="1"/>
          <p:nvPr>
            <p:ph idx="1" type="body"/>
          </p:nvPr>
        </p:nvSpPr>
        <p:spPr>
          <a:xfrm>
            <a:off x="906141" y="4716464"/>
            <a:ext cx="4985400" cy="4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1" name="Google Shape;171;g32945bd44dd_0_2:notes"/>
          <p:cNvSpPr txBox="1"/>
          <p:nvPr>
            <p:ph idx="12" type="sldNum"/>
          </p:nvPr>
        </p:nvSpPr>
        <p:spPr>
          <a:xfrm>
            <a:off x="3852717" y="9431339"/>
            <a:ext cx="2945100" cy="49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7" name="Google Shape;127;p7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3" name="Google Shape;133;p8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p9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5" name="Google Shape;145;p1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:notes"/>
          <p:cNvSpPr txBox="1"/>
          <p:nvPr>
            <p:ph idx="1" type="body"/>
          </p:nvPr>
        </p:nvSpPr>
        <p:spPr>
          <a:xfrm>
            <a:off x="906141" y="4716464"/>
            <a:ext cx="4985393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1" name="Google Shape;151;p1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graf" type="chart">
  <p:cSld name="CHAR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6"/>
          <p:cNvSpPr/>
          <p:nvPr>
            <p:ph idx="2" type="chart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7" name="Google Shape;87;p2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tabulka" type="tbl">
  <p:cSld name="TAB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, graf a text" type="chartAndTx">
  <p:cSld name="CHART_AND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8"/>
          <p:cNvSpPr/>
          <p:nvPr>
            <p:ph idx="2" type="chart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8" name="Google Shape;98;p28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99" name="Google Shape;99;p2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části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34" name="Google Shape;34;p1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40" name="Google Shape;40;p19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41" name="Google Shape;41;p1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47" name="Google Shape;47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48" name="Google Shape;48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49" name="Google Shape;49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50" name="Google Shape;50;p2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uze nadpis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61" name="Google Shape;61;p2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62" name="Google Shape;62;p2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69" name="Google Shape;69;p2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/>
            </a:lvl1pPr>
            <a:lvl2pPr lvl="1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FEE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youtube.com/watch?v=4EdNizHJfKM&amp;t=60s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ipsy.cz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prihlaskynastredni.cz/" TargetMode="External"/><Relationship Id="rId4" Type="http://schemas.openxmlformats.org/officeDocument/2006/relationships/hyperlink" Target="https://www.youtube.com/watch?v=uHeUsdQGPm4" TargetMode="External"/><Relationship Id="rId5" Type="http://schemas.openxmlformats.org/officeDocument/2006/relationships/hyperlink" Target="https://tau.cermat.cz" TargetMode="External"/><Relationship Id="rId6" Type="http://schemas.openxmlformats.org/officeDocument/2006/relationships/hyperlink" Target="https://www.vzdelavanivdatech.cz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100" y="1959300"/>
            <a:ext cx="7947800" cy="2696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"/>
          <p:cNvSpPr txBox="1"/>
          <p:nvPr>
            <p:ph type="title"/>
          </p:nvPr>
        </p:nvSpPr>
        <p:spPr>
          <a:xfrm>
            <a:off x="683568" y="260648"/>
            <a:ext cx="7772400" cy="73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3.kolo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3"/>
          <p:cNvSpPr txBox="1"/>
          <p:nvPr>
            <p:ph idx="1" type="body"/>
          </p:nvPr>
        </p:nvSpPr>
        <p:spPr>
          <a:xfrm>
            <a:off x="323525" y="1484921"/>
            <a:ext cx="8640900" cy="15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Libovolný počet přihlášek – pouze papírově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Přijímací řízení je plně v režii škol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bbca46225e_0_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cs-CZ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Naši lonští deváťáci</a:t>
            </a:r>
            <a:endParaRPr/>
          </a:p>
        </p:txBody>
      </p:sp>
      <p:pic>
        <p:nvPicPr>
          <p:cNvPr descr="Graf odpovědí Formulářů. Název otázky: Výsledky 1. kola&#10;. Počet odpovědí: 45 odpovědí." id="167" name="Google Shape;167;g3bbca46225e_0_2" title="Výsledky 1. kola&#10;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5050" y="1835100"/>
            <a:ext cx="8321224" cy="3502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2945bd44dd_0_2"/>
          <p:cNvSpPr txBox="1"/>
          <p:nvPr>
            <p:ph type="title"/>
          </p:nvPr>
        </p:nvSpPr>
        <p:spPr>
          <a:xfrm>
            <a:off x="685800" y="21102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DĚKUJI ZA POZORNOST</a:t>
            </a:r>
            <a:endParaRPr/>
          </a:p>
        </p:txBody>
      </p:sp>
      <p:sp>
        <p:nvSpPr>
          <p:cNvPr id="174" name="Google Shape;174;g32945bd44dd_0_2"/>
          <p:cNvSpPr txBox="1"/>
          <p:nvPr>
            <p:ph idx="1" type="body"/>
          </p:nvPr>
        </p:nvSpPr>
        <p:spPr>
          <a:xfrm>
            <a:off x="685800" y="3992075"/>
            <a:ext cx="7772400" cy="9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cs-CZ" sz="4400"/>
              <a:t>Prostor pro vaše otázky</a:t>
            </a:r>
            <a:endParaRPr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Základní informace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112" name="Google Shape;112;p3"/>
          <p:cNvSpPr txBox="1"/>
          <p:nvPr>
            <p:ph idx="1" type="body"/>
          </p:nvPr>
        </p:nvSpPr>
        <p:spPr>
          <a:xfrm>
            <a:off x="323525" y="980725"/>
            <a:ext cx="8458200" cy="56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6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SŠ</a:t>
            </a:r>
            <a:r>
              <a:rPr lang="cs-CZ" sz="2400">
                <a:latin typeface="Arial"/>
                <a:ea typeface="Arial"/>
                <a:cs typeface="Arial"/>
                <a:sym typeface="Arial"/>
              </a:rPr>
              <a:t> musí zveřejnit kritéria do konce ledna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360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Z</a:t>
            </a:r>
            <a:r>
              <a:rPr lang="cs-CZ" sz="2400">
                <a:latin typeface="Arial"/>
                <a:ea typeface="Arial"/>
                <a:cs typeface="Arial"/>
                <a:sym typeface="Arial"/>
              </a:rPr>
              <a:t>ároveň se podávají až 2 přihlášky na SŠ s talentovou zkouškou a 3 přihlášky na SŠ netalentové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36000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Lze podat i 3 přihlášky na 1 škole (3 různé obory)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36000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2 způsoby podání přihlášky (elektronicky nebo papírově)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36000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Započtení prospěchu ze ZŠ není povinné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36000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Uchazeč musí předem stanovit prioritu přijetí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36000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Cermat určuje, kde uchazeč píše JPZ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36000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JPZ ve dvou termínech, do přijímacího řízení se </a:t>
            </a:r>
            <a:r>
              <a:rPr b="1" lang="cs-CZ" sz="2300">
                <a:latin typeface="Arial"/>
                <a:ea typeface="Arial"/>
                <a:cs typeface="Arial"/>
                <a:sym typeface="Arial"/>
              </a:rPr>
              <a:t>započítává lepší výsledek z testu z M a Čj z obou termínů</a:t>
            </a:r>
            <a:r>
              <a:rPr lang="cs-CZ" sz="2400">
                <a:latin typeface="Arial"/>
                <a:ea typeface="Arial"/>
                <a:cs typeface="Arial"/>
                <a:sym typeface="Arial"/>
              </a:rPr>
              <a:t> </a:t>
            </a: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Podávání přihlášek I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4"/>
          <p:cNvSpPr txBox="1"/>
          <p:nvPr>
            <p:ph idx="1" type="body"/>
          </p:nvPr>
        </p:nvSpPr>
        <p:spPr>
          <a:xfrm>
            <a:off x="304800" y="1052526"/>
            <a:ext cx="8458200" cy="5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cs-CZ" sz="2400" u="sng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Elektronicky</a:t>
            </a:r>
            <a:r>
              <a:rPr b="1" lang="cs-CZ" sz="24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400">
                <a:latin typeface="Arial"/>
                <a:ea typeface="Arial"/>
                <a:cs typeface="Arial"/>
                <a:sym typeface="Arial"/>
              </a:rPr>
              <a:t>v digitálním přihlašovacím systému </a:t>
            </a:r>
            <a:r>
              <a:rPr b="1" lang="cs-CZ" sz="2400">
                <a:latin typeface="Arial"/>
                <a:ea typeface="Arial"/>
                <a:cs typeface="Arial"/>
                <a:sym typeface="Arial"/>
              </a:rPr>
              <a:t>DIPSY</a:t>
            </a:r>
            <a:r>
              <a:rPr lang="cs-CZ" sz="2400">
                <a:latin typeface="Arial"/>
                <a:ea typeface="Arial"/>
                <a:cs typeface="Arial"/>
                <a:sym typeface="Arial"/>
              </a:rPr>
              <a:t>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Zákonný zástupce uchazeče se přihlásí do systému např. ověřenou elektronickou identitou </a:t>
            </a:r>
            <a:r>
              <a:rPr lang="cs-CZ" sz="2200">
                <a:latin typeface="Arial"/>
                <a:ea typeface="Arial"/>
                <a:cs typeface="Arial"/>
                <a:sym typeface="Arial"/>
              </a:rPr>
              <a:t>(např. mobilní klíč eGovernmentu nebo bankovní identita)</a:t>
            </a:r>
            <a:r>
              <a:rPr lang="cs-CZ" sz="2400">
                <a:latin typeface="Arial"/>
                <a:ea typeface="Arial"/>
                <a:cs typeface="Arial"/>
                <a:sym typeface="Arial"/>
              </a:rPr>
              <a:t>. Tím jej systém jednoznačně identifikuje a vyplní většinu údajů automaticky z centrálních registrů. </a:t>
            </a:r>
            <a:r>
              <a:rPr b="1" lang="cs-CZ" sz="2400">
                <a:latin typeface="Arial"/>
                <a:ea typeface="Arial"/>
                <a:cs typeface="Arial"/>
                <a:sym typeface="Arial"/>
              </a:rPr>
              <a:t>Vy doplníte zvolené školy, studijní obory a prioritu volby + požadované přílohy. </a:t>
            </a:r>
            <a:r>
              <a:rPr lang="cs-CZ" sz="2400">
                <a:latin typeface="Arial"/>
                <a:ea typeface="Arial"/>
                <a:cs typeface="Arial"/>
                <a:sym typeface="Arial"/>
              </a:rPr>
              <a:t>Přihláška se do škol nijak nedoručuje, školy k ní mají přístup přímo v systému.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sz="2400"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cs-CZ" sz="2400">
                <a:latin typeface="Arial"/>
                <a:ea typeface="Arial"/>
                <a:cs typeface="Arial"/>
                <a:sym typeface="Arial"/>
              </a:rPr>
              <a:t>Další komunikace probíhá skrz systém.</a:t>
            </a:r>
            <a:endParaRPr b="1"/>
          </a:p>
          <a:p>
            <a:pPr indent="-285750" lvl="1" marL="74295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cs-CZ" sz="32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cs-CZ" sz="3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Všechny střední školy preferují  !!</a:t>
            </a:r>
            <a:endParaRPr b="1" sz="36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type="ctrTitle"/>
          </p:nvPr>
        </p:nvSpPr>
        <p:spPr>
          <a:xfrm>
            <a:off x="685800" y="1515150"/>
            <a:ext cx="7772400" cy="28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cs-CZ">
                <a:latin typeface="Arial"/>
                <a:ea typeface="Arial"/>
                <a:cs typeface="Arial"/>
                <a:sym typeface="Arial"/>
              </a:rPr>
              <a:t>DIPSY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(digitální přihlašovací systém)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bude spuštěn 1. února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5"/>
          <p:cNvSpPr txBox="1"/>
          <p:nvPr>
            <p:ph idx="1" type="subTitle"/>
          </p:nvPr>
        </p:nvSpPr>
        <p:spPr>
          <a:xfrm>
            <a:off x="1371600" y="442355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cs-CZ" u="sng">
                <a:solidFill>
                  <a:srgbClr val="351C7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https://dipsy.cz</a:t>
            </a:r>
            <a:endParaRPr>
              <a:solidFill>
                <a:srgbClr val="351C75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Podávání přihlášek II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7"/>
          <p:cNvSpPr txBox="1"/>
          <p:nvPr>
            <p:ph idx="1" type="body"/>
          </p:nvPr>
        </p:nvSpPr>
        <p:spPr>
          <a:xfrm>
            <a:off x="283825" y="1325148"/>
            <a:ext cx="8458200" cy="44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cs-CZ" sz="240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Papírově</a:t>
            </a:r>
            <a:endParaRPr>
              <a:solidFill>
                <a:srgbClr val="351C75"/>
              </a:solidFill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Podáním vyplněného tiskopisu s přílohami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doporučeně na adresu </a:t>
            </a:r>
            <a:r>
              <a:rPr b="1" lang="cs-CZ">
                <a:latin typeface="Arial"/>
                <a:ea typeface="Arial"/>
                <a:cs typeface="Arial"/>
                <a:sym typeface="Arial"/>
              </a:rPr>
              <a:t>všech škol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 - platí razítko odeslání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osobní doručení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datovou schránkou fyzické osoby – nutná konverze na CzechPointu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762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cs-CZ">
                <a:latin typeface="Arial"/>
                <a:ea typeface="Arial"/>
                <a:cs typeface="Arial"/>
                <a:sym typeface="Arial"/>
              </a:rPr>
              <a:t>Další komunikace probíhá doporučenou poštou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 (do vlastních rukou) </a:t>
            </a:r>
            <a:r>
              <a:rPr b="1" lang="cs-CZ">
                <a:latin typeface="Arial"/>
                <a:ea typeface="Arial"/>
                <a:cs typeface="Arial"/>
                <a:sym typeface="Arial"/>
              </a:rPr>
              <a:t>nebo datovou schránkou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762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Další informace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8"/>
          <p:cNvSpPr txBox="1"/>
          <p:nvPr>
            <p:ph idx="1" type="body"/>
          </p:nvPr>
        </p:nvSpPr>
        <p:spPr>
          <a:xfrm>
            <a:off x="304800" y="1052525"/>
            <a:ext cx="8458200" cy="51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667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•"/>
            </a:pPr>
            <a:r>
              <a:rPr lang="cs-CZ" sz="2400" u="sng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www.prihlaskynastredni.cz</a:t>
            </a:r>
            <a:endParaRPr sz="24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•"/>
            </a:pPr>
            <a:r>
              <a:rPr lang="cs-CZ" sz="2400" u="sng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Algoritmus rozřazování</a:t>
            </a:r>
            <a:endParaRPr>
              <a:solidFill>
                <a:srgbClr val="073763"/>
              </a:solidFill>
            </a:endParaRPr>
          </a:p>
          <a:p>
            <a:pPr indent="-2667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•"/>
            </a:pPr>
            <a:r>
              <a:rPr lang="cs-CZ" u="sng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https://tau.cermat.cz</a:t>
            </a:r>
            <a:r>
              <a:rPr lang="cs-CZ" sz="200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(aplikace na procvičování úloh)</a:t>
            </a:r>
            <a:endParaRPr sz="200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3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000"/>
              <a:buFont typeface="Arial"/>
              <a:buChar char="•"/>
            </a:pPr>
            <a:r>
              <a:rPr lang="cs-CZ" u="sng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https://www.vzdelavanivdatech.cz/</a:t>
            </a:r>
            <a:r>
              <a:rPr lang="cs-CZ" u="sng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u="sng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Způsob dokládání prospěchu ze ZŠ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667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jakýkoliv způsob skenu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při pochybnostech mohou vyžadovat originál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67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loni SŠ preferovali vytištěné od ZŠ a podepsané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3" marL="1600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b="1" lang="cs-CZ">
                <a:latin typeface="Arial"/>
                <a:ea typeface="Arial"/>
                <a:cs typeface="Arial"/>
                <a:sym typeface="Arial"/>
              </a:rPr>
              <a:t>rádi připravíme pro všechny a dáme žákům k vysvědčení 30. 1.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indent="0" lvl="0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Termíny + 1. kolo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9"/>
          <p:cNvSpPr txBox="1"/>
          <p:nvPr>
            <p:ph idx="1" type="body"/>
          </p:nvPr>
        </p:nvSpPr>
        <p:spPr>
          <a:xfrm>
            <a:off x="342900" y="1079475"/>
            <a:ext cx="8458200" cy="54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>
                <a:latin typeface="Arial"/>
                <a:ea typeface="Arial"/>
                <a:cs typeface="Arial"/>
                <a:sym typeface="Arial"/>
              </a:rPr>
              <a:t>odevzdávání přihlášek, </a:t>
            </a:r>
            <a:r>
              <a:rPr b="1" lang="cs-CZ" sz="2800" u="sng">
                <a:latin typeface="Arial"/>
                <a:ea typeface="Arial"/>
                <a:cs typeface="Arial"/>
                <a:sym typeface="Arial"/>
              </a:rPr>
              <a:t>od 1. 2. do 20. 2. 2026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>
                <a:latin typeface="Arial"/>
                <a:ea typeface="Arial"/>
                <a:cs typeface="Arial"/>
                <a:sym typeface="Arial"/>
              </a:rPr>
              <a:t>jednotná přijímací zkouška (M+Čj) pro čtyřleté obory – </a:t>
            </a:r>
            <a:r>
              <a:rPr b="1" lang="cs-CZ" sz="2800" u="sng">
                <a:latin typeface="Arial"/>
                <a:ea typeface="Arial"/>
                <a:cs typeface="Arial"/>
                <a:sym typeface="Arial"/>
              </a:rPr>
              <a:t>10. a 13. 4. 2026 </a:t>
            </a:r>
            <a:r>
              <a:rPr lang="cs-CZ" sz="2800">
                <a:latin typeface="Arial"/>
                <a:ea typeface="Arial"/>
                <a:cs typeface="Arial"/>
                <a:sym typeface="Arial"/>
              </a:rPr>
              <a:t>na určených školách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>
                <a:latin typeface="Arial"/>
                <a:ea typeface="Arial"/>
                <a:cs typeface="Arial"/>
                <a:sym typeface="Arial"/>
              </a:rPr>
              <a:t>jednotná přijímací zkouška (M+Čj) pro víceleté obory – </a:t>
            </a:r>
            <a:r>
              <a:rPr b="1" lang="cs-CZ" sz="2800" u="sng">
                <a:latin typeface="Arial"/>
                <a:ea typeface="Arial"/>
                <a:cs typeface="Arial"/>
                <a:sym typeface="Arial"/>
              </a:rPr>
              <a:t>14. a 15. 4. 2026 </a:t>
            </a:r>
            <a:r>
              <a:rPr lang="cs-CZ" sz="2800">
                <a:latin typeface="Arial"/>
                <a:ea typeface="Arial"/>
                <a:cs typeface="Arial"/>
                <a:sym typeface="Arial"/>
              </a:rPr>
              <a:t>na určených školách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>
                <a:latin typeface="Arial"/>
                <a:ea typeface="Arial"/>
                <a:cs typeface="Arial"/>
                <a:sym typeface="Arial"/>
              </a:rPr>
              <a:t>školní či talentová zkouška – termín stanovují školy, které je vypisují (alespoň jeden mimo termín JPZ)  - </a:t>
            </a:r>
            <a:r>
              <a:rPr b="1" lang="cs-CZ" sz="2800" u="sng">
                <a:latin typeface="Arial"/>
                <a:ea typeface="Arial"/>
                <a:cs typeface="Arial"/>
                <a:sym typeface="Arial"/>
              </a:rPr>
              <a:t>15. 3. - 23. 4. 2026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>
                <a:latin typeface="Arial"/>
                <a:ea typeface="Arial"/>
                <a:cs typeface="Arial"/>
                <a:sym typeface="Arial"/>
              </a:rPr>
              <a:t>náhradní termín JPZ: </a:t>
            </a:r>
            <a:r>
              <a:rPr b="1" lang="cs-CZ" sz="2800" u="sng">
                <a:latin typeface="Arial"/>
                <a:ea typeface="Arial"/>
                <a:cs typeface="Arial"/>
                <a:sym typeface="Arial"/>
              </a:rPr>
              <a:t>29. 4. a 30. 4. 2026</a:t>
            </a:r>
            <a:endParaRPr b="1" sz="2800" u="sng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>
                <a:latin typeface="Arial"/>
                <a:ea typeface="Arial"/>
                <a:cs typeface="Arial"/>
                <a:sym typeface="Arial"/>
              </a:rPr>
              <a:t>zveřejnění definitivních výsledků (přijat x nepřijat) - </a:t>
            </a:r>
            <a:r>
              <a:rPr b="1" lang="cs-CZ" sz="2800">
                <a:latin typeface="Arial"/>
                <a:ea typeface="Arial"/>
                <a:cs typeface="Arial"/>
                <a:sym typeface="Arial"/>
              </a:rPr>
              <a:t>15.5.2026</a:t>
            </a:r>
            <a:r>
              <a:rPr lang="cs-CZ" sz="2800"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lang="cs-CZ" sz="2800">
                <a:latin typeface="Arial"/>
                <a:ea typeface="Arial"/>
                <a:cs typeface="Arial"/>
                <a:sym typeface="Arial"/>
              </a:rPr>
              <a:t>Výsledek se nezasílá.</a:t>
            </a:r>
            <a:endParaRPr b="1" sz="2800" u="sng"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"/>
          <p:cNvSpPr txBox="1"/>
          <p:nvPr>
            <p:ph type="title"/>
          </p:nvPr>
        </p:nvSpPr>
        <p:spPr>
          <a:xfrm>
            <a:off x="395536" y="476672"/>
            <a:ext cx="828092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cs-CZ" sz="2800">
                <a:latin typeface="Arial"/>
                <a:ea typeface="Arial"/>
                <a:cs typeface="Arial"/>
                <a:sym typeface="Arial"/>
              </a:rPr>
              <a:t>Po zveřejnění výsledků PŘ</a:t>
            </a:r>
            <a:endParaRPr/>
          </a:p>
        </p:txBody>
      </p:sp>
      <p:sp>
        <p:nvSpPr>
          <p:cNvPr id="148" name="Google Shape;148;p11"/>
          <p:cNvSpPr txBox="1"/>
          <p:nvPr>
            <p:ph idx="1" type="body"/>
          </p:nvPr>
        </p:nvSpPr>
        <p:spPr>
          <a:xfrm>
            <a:off x="395513" y="1340767"/>
            <a:ext cx="7939500" cy="53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Škola bude dále komunikovat s přijatými uchazeči</a:t>
            </a:r>
            <a:endParaRPr b="1" sz="2600" u="sng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Nep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řijatí uchazeči se mohou odvolat do 3 dnů od zveřejnění rozhodnutí – </a:t>
            </a:r>
            <a:r>
              <a:rPr b="1" lang="cs-CZ" sz="2600">
                <a:latin typeface="Arial"/>
                <a:ea typeface="Arial"/>
                <a:cs typeface="Arial"/>
                <a:sym typeface="Arial"/>
              </a:rPr>
              <a:t>ale pouze proti formálním nedostatkům přijímacího řízení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. Odvolání běžná v předchozích letech (pro doplnění přijatých uchazečů za uchazeče nastupující na jinou školu) budou bezpředmětná. 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Pokud uchazeč odmítne přijetí na škole, která ho přijala, bude vyřazen a musí se hlásit v 2.kole na školu, které zůstane volná kapacita. </a:t>
            </a:r>
            <a:r>
              <a:rPr b="1" lang="cs-CZ" sz="2600">
                <a:latin typeface="Arial"/>
                <a:ea typeface="Arial"/>
                <a:cs typeface="Arial"/>
                <a:sym typeface="Arial"/>
              </a:rPr>
              <a:t>Školy nesmí tato místa v 1. kole obsadit.</a:t>
            </a:r>
            <a:endParaRPr sz="26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"/>
          <p:cNvSpPr txBox="1"/>
          <p:nvPr>
            <p:ph type="title"/>
          </p:nvPr>
        </p:nvSpPr>
        <p:spPr>
          <a:xfrm>
            <a:off x="683568" y="188640"/>
            <a:ext cx="7772400" cy="73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2.kolo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2"/>
          <p:cNvSpPr txBox="1"/>
          <p:nvPr>
            <p:ph idx="1" type="body"/>
          </p:nvPr>
        </p:nvSpPr>
        <p:spPr>
          <a:xfrm>
            <a:off x="323525" y="1386600"/>
            <a:ext cx="8640900" cy="3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b="1" lang="cs-CZ">
                <a:latin typeface="Arial"/>
                <a:ea typeface="Arial"/>
                <a:cs typeface="Arial"/>
                <a:sym typeface="Arial"/>
              </a:rPr>
              <a:t>19. 5. 2026 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zveřejnění kompletního seznamu škol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31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b="1" lang="cs-CZ">
                <a:latin typeface="Arial"/>
                <a:ea typeface="Arial"/>
                <a:cs typeface="Arial"/>
                <a:sym typeface="Arial"/>
              </a:rPr>
              <a:t>do 25. 5. 2026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 podání přihlášky - postup stejný jako v 1.kole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Školní zkoušky </a:t>
            </a:r>
            <a:r>
              <a:rPr b="1" lang="cs-CZ">
                <a:latin typeface="Arial"/>
                <a:ea typeface="Arial"/>
                <a:cs typeface="Arial"/>
                <a:sym typeface="Arial"/>
              </a:rPr>
              <a:t>od 8. do 14. 6. 2026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, JPZ se nekoná (povinně se použijí výsledky 1.kola)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cs-CZ">
                <a:latin typeface="Arial"/>
                <a:ea typeface="Arial"/>
                <a:cs typeface="Arial"/>
                <a:sym typeface="Arial"/>
              </a:rPr>
              <a:t>23. 6. 2026 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– zveřejnění výsledků 2.kola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2005-11-14T20:34:34Z</dcterms:created>
  <dc:creator>*****</dc:creator>
</cp:coreProperties>
</file>